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648" r:id="rId1"/>
    <p:sldMasterId id="2147483660" r:id="rId2"/>
  </p:sldMasterIdLst>
  <p:notesMasterIdLst>
    <p:notesMasterId r:id="rId59"/>
  </p:notesMasterIdLst>
  <p:sldIdLst>
    <p:sldId id="256" r:id="rId3"/>
    <p:sldId id="343" r:id="rId4"/>
    <p:sldId id="345" r:id="rId5"/>
    <p:sldId id="344" r:id="rId6"/>
    <p:sldId id="262" r:id="rId7"/>
    <p:sldId id="261" r:id="rId8"/>
    <p:sldId id="346" r:id="rId9"/>
    <p:sldId id="348" r:id="rId10"/>
    <p:sldId id="275" r:id="rId11"/>
    <p:sldId id="347" r:id="rId12"/>
    <p:sldId id="270" r:id="rId13"/>
    <p:sldId id="271" r:id="rId14"/>
    <p:sldId id="277" r:id="rId15"/>
    <p:sldId id="349" r:id="rId16"/>
    <p:sldId id="280" r:id="rId17"/>
    <p:sldId id="281" r:id="rId18"/>
    <p:sldId id="350" r:id="rId19"/>
    <p:sldId id="352" r:id="rId20"/>
    <p:sldId id="351" r:id="rId21"/>
    <p:sldId id="371" r:id="rId22"/>
    <p:sldId id="353" r:id="rId23"/>
    <p:sldId id="354" r:id="rId24"/>
    <p:sldId id="355" r:id="rId25"/>
    <p:sldId id="299" r:id="rId26"/>
    <p:sldId id="303" r:id="rId27"/>
    <p:sldId id="305" r:id="rId28"/>
    <p:sldId id="304" r:id="rId29"/>
    <p:sldId id="306" r:id="rId30"/>
    <p:sldId id="356" r:id="rId31"/>
    <p:sldId id="357" r:id="rId32"/>
    <p:sldId id="310" r:id="rId33"/>
    <p:sldId id="313" r:id="rId34"/>
    <p:sldId id="311" r:id="rId35"/>
    <p:sldId id="314" r:id="rId36"/>
    <p:sldId id="373" r:id="rId37"/>
    <p:sldId id="372" r:id="rId38"/>
    <p:sldId id="359" r:id="rId39"/>
    <p:sldId id="358" r:id="rId40"/>
    <p:sldId id="360" r:id="rId41"/>
    <p:sldId id="361" r:id="rId42"/>
    <p:sldId id="362" r:id="rId43"/>
    <p:sldId id="369" r:id="rId44"/>
    <p:sldId id="329" r:id="rId45"/>
    <p:sldId id="331" r:id="rId46"/>
    <p:sldId id="363" r:id="rId47"/>
    <p:sldId id="332" r:id="rId48"/>
    <p:sldId id="370" r:id="rId49"/>
    <p:sldId id="335" r:id="rId50"/>
    <p:sldId id="364" r:id="rId51"/>
    <p:sldId id="365" r:id="rId52"/>
    <p:sldId id="337" r:id="rId53"/>
    <p:sldId id="366" r:id="rId54"/>
    <p:sldId id="339" r:id="rId55"/>
    <p:sldId id="368" r:id="rId56"/>
    <p:sldId id="367" r:id="rId57"/>
    <p:sldId id="34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E455"/>
    <a:srgbClr val="C8E44B"/>
    <a:srgbClr val="C4E745"/>
    <a:srgbClr val="D65A5A"/>
    <a:srgbClr val="E74949"/>
    <a:srgbClr val="EE5B42"/>
    <a:srgbClr val="E25C4E"/>
    <a:srgbClr val="FF6C31"/>
    <a:srgbClr val="6CC49A"/>
    <a:srgbClr val="021E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/>
  </p:normalViewPr>
  <p:slideViewPr>
    <p:cSldViewPr>
      <p:cViewPr varScale="1">
        <p:scale>
          <a:sx n="100" d="100"/>
          <a:sy n="100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60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25"/>
        <a:sy n="174" d="125"/>
      </p:scale>
      <p:origin x="0" y="-297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5A69F-0DFC-4017-AAF0-824347A43785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35EDEC-7BF6-4806-A3B1-23639B2A686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364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1923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Matrice sur les Habiletés Techniques de Ringuette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114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Quadrant Technique et Tactique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1822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 smtClean="0"/>
              <a:t>Quadrant Psychologique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6385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Quadrant</a:t>
            </a:r>
            <a:r>
              <a:rPr lang="fr-FR" baseline="0" dirty="0" smtClean="0"/>
              <a:t> Physique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3699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Quadrant</a:t>
            </a:r>
            <a:r>
              <a:rPr lang="fr-FR" baseline="0" dirty="0" smtClean="0"/>
              <a:t> habiletés vie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7495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When</a:t>
            </a:r>
            <a:r>
              <a:rPr lang="fr-FR" dirty="0" smtClean="0"/>
              <a:t> to </a:t>
            </a:r>
            <a:r>
              <a:rPr lang="fr-FR" dirty="0" err="1" smtClean="0"/>
              <a:t>Emphasize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Skill</a:t>
            </a:r>
            <a:r>
              <a:rPr lang="fr-FR" baseline="0" smtClean="0"/>
              <a:t>?</a:t>
            </a:r>
            <a:endParaRPr lang="fr-FR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0948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Processus de 5 étapes pour enseigner</a:t>
            </a:r>
            <a:r>
              <a:rPr lang="fr-FR" baseline="0" dirty="0" smtClean="0"/>
              <a:t> les habiletés de la ringuette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168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Explain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942403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Show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9571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Watch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731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« </a:t>
            </a: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Ringette</a:t>
            </a:r>
            <a:r>
              <a:rPr lang="fr-FR" dirty="0" smtClean="0"/>
              <a:t>? » </a:t>
            </a:r>
            <a:r>
              <a:rPr lang="fr-FR" dirty="0" err="1" smtClean="0"/>
              <a:t>Video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8274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Feedback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625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Watch </a:t>
            </a:r>
            <a:r>
              <a:rPr lang="fr-FR" dirty="0" err="1" smtClean="0"/>
              <a:t>Again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5766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completes</a:t>
            </a:r>
            <a:r>
              <a:rPr lang="fr-FR" baseline="0" dirty="0" smtClean="0"/>
              <a:t> 3.6.1 in Coach </a:t>
            </a:r>
            <a:r>
              <a:rPr lang="fr-FR" baseline="0" dirty="0" err="1" smtClean="0"/>
              <a:t>Workbook</a:t>
            </a:r>
            <a:r>
              <a:rPr lang="fr-FR" baseline="0" dirty="0" smtClean="0"/>
              <a:t>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92400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Using</a:t>
            </a:r>
            <a:r>
              <a:rPr lang="fr-FR" dirty="0" smtClean="0"/>
              <a:t> </a:t>
            </a:r>
            <a:r>
              <a:rPr lang="fr-FR" dirty="0" err="1" smtClean="0"/>
              <a:t>games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teach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ringette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skills</a:t>
            </a:r>
            <a:endParaRPr lang="fr-FR" baseline="0" dirty="0" smtClean="0"/>
          </a:p>
          <a:p>
            <a:r>
              <a:rPr lang="fr-FR" baseline="0" dirty="0" smtClean="0"/>
              <a:t>Tic-Tac-</a:t>
            </a:r>
            <a:r>
              <a:rPr lang="fr-FR" baseline="0" dirty="0" err="1" smtClean="0"/>
              <a:t>Toe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58338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Section 4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687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4.2.1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268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Drapeaux</a:t>
            </a:r>
            <a:r>
              <a:rPr lang="fr-FR" baseline="0" dirty="0" smtClean="0"/>
              <a:t> rouges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81083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Chapitre 5: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7098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5.1.1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2898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Importance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preparing</a:t>
            </a:r>
            <a:r>
              <a:rPr lang="fr-FR" baseline="0" dirty="0" smtClean="0"/>
              <a:t> a practice plan.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6106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10189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Modification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3744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Roles</a:t>
            </a:r>
            <a:r>
              <a:rPr lang="fr-FR" dirty="0" smtClean="0"/>
              <a:t> of the Coach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9982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BelievePerform.com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4194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Entraîner aux </a:t>
            </a:r>
            <a:r>
              <a:rPr lang="fr-FR" baseline="0" dirty="0" smtClean="0"/>
              <a:t>compétitions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3089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Coaching</a:t>
            </a:r>
            <a:r>
              <a:rPr lang="fr-FR" baseline="0" dirty="0" smtClean="0"/>
              <a:t> at practices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5545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Parent meeting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24157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="1" dirty="0" smtClean="0"/>
              <a:t>OPTION: if you have internet,</a:t>
            </a:r>
            <a:r>
              <a:rPr lang="en-CA" b="1" baseline="0" dirty="0" smtClean="0"/>
              <a:t> play the video If not, hide the slide, and only show the image on the next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3861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85151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Sujet</a:t>
            </a:r>
            <a:r>
              <a:rPr lang="fr-FR" baseline="0" dirty="0" smtClean="0"/>
              <a:t>s remis au « p</a:t>
            </a:r>
            <a:r>
              <a:rPr lang="fr-FR" dirty="0" smtClean="0"/>
              <a:t>arking lot »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894833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Comment compléter</a:t>
            </a:r>
            <a:r>
              <a:rPr lang="fr-FR" baseline="0" dirty="0" smtClean="0"/>
              <a:t> l’évaluation du cours et de la personne-ressource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0284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46923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8485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665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NOTE:</a:t>
            </a:r>
            <a:r>
              <a:rPr lang="fr-FR" baseline="0" dirty="0" smtClean="0"/>
              <a:t> pas toutes les </a:t>
            </a:r>
            <a:r>
              <a:rPr lang="fr-FR" baseline="0" dirty="0" err="1" smtClean="0"/>
              <a:t>pénaltés</a:t>
            </a:r>
            <a:r>
              <a:rPr lang="fr-FR" baseline="0" dirty="0" smtClean="0"/>
              <a:t> ce trouvent sur ce diapo.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3248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Rules</a:t>
            </a:r>
            <a:r>
              <a:rPr lang="fr-FR" dirty="0" smtClean="0"/>
              <a:t> quiz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8450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ntroduce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coaches to S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kills Matrix by LTAD Stage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Ringette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 Term Athlete Development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Framework Document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860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</a:t>
            </a:r>
            <a:r>
              <a:rPr lang="fr-FR" baseline="0" dirty="0" smtClean="0"/>
              <a:t> diagramme n’est pas encore disponible en français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077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35EDEC-7BF6-4806-A3B1-23639B2A6869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003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9102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6916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1454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4803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652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7594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5922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1311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2367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639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7692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BFBC1209-8999-4A20-9814-AF4B06B5BC1A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155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4864"/>
            <a:ext cx="4038600" cy="3921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4864"/>
            <a:ext cx="4038600" cy="39212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69482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48880"/>
            <a:ext cx="822960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3EFA3-2F47-4414-8C3D-F3D862E13B7F}" type="datetimeFigureOut">
              <a:rPr lang="en-CA" smtClean="0"/>
              <a:t>2019-10-15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786AE-B73C-4C49-8AF9-6A541DA28131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2" descr="C:\Users\Ringette Canada\Documents\RC Computer\Desktop\LOGOS\RC\playit long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6000" y="6318000"/>
            <a:ext cx="9180000" cy="540000"/>
          </a:xfrm>
          <a:prstGeom prst="rect">
            <a:avLst/>
          </a:prstGeom>
          <a:noFill/>
        </p:spPr>
      </p:pic>
      <p:pic>
        <p:nvPicPr>
          <p:cNvPr id="8" name="Picture 4" descr="C:\Users\Ringette Canada\Documents\RC Computer\Desktop\LOGOS\RC\RC-BILwGrad-RGB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4605" y="116632"/>
            <a:ext cx="1399083" cy="435189"/>
          </a:xfrm>
          <a:prstGeom prst="rect">
            <a:avLst/>
          </a:prstGeom>
          <a:noFill/>
        </p:spPr>
      </p:pic>
      <p:pic>
        <p:nvPicPr>
          <p:cNvPr id="9" name="Picture 6" descr="C:\Users\Ringette Canada\Downloads\8488855931_731c5ba337_o.jp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799183" y="620688"/>
            <a:ext cx="2025001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C:\Users\Ringette Canada\Downloads\8741433763_3e736d2fee_o.jpg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527519" y="620688"/>
            <a:ext cx="1296000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9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15699" y="620688"/>
            <a:ext cx="3116741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0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085982" y="620688"/>
            <a:ext cx="1166538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C:\Users\Ringette Canada\Downloads\8119741246_a18bee8c4d_o.jpg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572000" y="620688"/>
            <a:ext cx="1077555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108520" y="620688"/>
            <a:ext cx="2214115" cy="16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Gill Sans M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ill Sans M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B8747-543D-4836-89F6-89E48C638149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2" descr="C:\Users\Ringette Canada\Documents\RC Computer\Desktop\LOGOS\RC\playit long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6000" y="6318000"/>
            <a:ext cx="9180000" cy="540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88640"/>
            <a:ext cx="1440160" cy="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2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#_Selecting_and_Implementing"/><Relationship Id="rId3" Type="http://schemas.openxmlformats.org/officeDocument/2006/relationships/hyperlink" Target="#_Child-centred_Coaching"/><Relationship Id="rId7" Type="http://schemas.openxmlformats.org/officeDocument/2006/relationships/hyperlink" Target="#_Explaining_and_Demonstrating"/><Relationship Id="rId2" Type="http://schemas.openxmlformats.org/officeDocument/2006/relationships/hyperlink" Target="#Introduction"/><Relationship Id="rId1" Type="http://schemas.openxmlformats.org/officeDocument/2006/relationships/slideLayout" Target="../slideLayouts/slideLayout18.xml"/><Relationship Id="rId6" Type="http://schemas.openxmlformats.org/officeDocument/2006/relationships/hyperlink" Target="#_Making_Ethical_Decisions"/><Relationship Id="rId5" Type="http://schemas.openxmlformats.org/officeDocument/2006/relationships/hyperlink" Target="#_Safety"/><Relationship Id="rId4" Type="http://schemas.openxmlformats.org/officeDocument/2006/relationships/hyperlink" Target="#_Long-term_Athlete_Development"/><Relationship Id="rId9" Type="http://schemas.openxmlformats.org/officeDocument/2006/relationships/hyperlink" Target="#_Putting_It_A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6iEtlkOYWVw" TargetMode="External"/><Relationship Id="rId4" Type="http://schemas.openxmlformats.org/officeDocument/2006/relationships/image" Target="../media/image6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7772400" cy="36004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3200" dirty="0" smtClean="0">
                <a:solidFill>
                  <a:srgbClr val="C00000"/>
                </a:solidFill>
                <a:latin typeface="Copperplate Gothic Bold" panose="020E0705020206020404" pitchFamily="34" charset="0"/>
              </a:rPr>
              <a:t>SPORT COMMUNAUTAIRE - INITIATION</a:t>
            </a:r>
            <a:endParaRPr lang="en-CA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300192" y="116632"/>
            <a:ext cx="27718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Gill Sans MT" pitchFamily="34" charset="0"/>
                <a:ea typeface="+mj-ea"/>
                <a:cs typeface="+mj-cs"/>
              </a:defRPr>
            </a:lvl1pPr>
          </a:lstStyle>
          <a:p>
            <a:r>
              <a:rPr lang="fr-FR" dirty="0" smtClean="0">
                <a:solidFill>
                  <a:srgbClr val="00B0F0"/>
                </a:solidFill>
              </a:rPr>
              <a:t>Insérer logo provincial</a:t>
            </a:r>
            <a:endParaRPr lang="en-CA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09" y="3284984"/>
            <a:ext cx="1909203" cy="122413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87541" y="913773"/>
            <a:ext cx="6016889" cy="4512666"/>
          </a:xfrm>
        </p:spPr>
      </p:pic>
    </p:spTree>
    <p:extLst>
      <p:ext uri="{BB962C8B-B14F-4D97-AF65-F5344CB8AC3E}">
        <p14:creationId xmlns:p14="http://schemas.microsoft.com/office/powerpoint/2010/main" val="392483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1643284" cy="2175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57331" y="3300414"/>
            <a:ext cx="173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Plaquage contre la bande</a:t>
            </a:r>
            <a:endParaRPr lang="en-CA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852936"/>
            <a:ext cx="1753667" cy="1426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60987" y="4334748"/>
            <a:ext cx="1769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Contact corporel</a:t>
            </a:r>
            <a:endParaRPr lang="en-CA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68" y="229667"/>
            <a:ext cx="1444149" cy="1962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236296" y="2286183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Assaut</a:t>
            </a:r>
            <a:endParaRPr lang="en-CA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95" y="624310"/>
            <a:ext cx="1153150" cy="19888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361416" y="2699628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Double échec</a:t>
            </a:r>
            <a:endParaRPr lang="en-CA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2656"/>
            <a:ext cx="1308738" cy="1883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52769" y="2243818"/>
            <a:ext cx="183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Donner du coude</a:t>
            </a:r>
            <a:endParaRPr lang="en-CA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6" y="3984714"/>
            <a:ext cx="1237245" cy="1883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07504" y="5867980"/>
            <a:ext cx="1311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Bâton élevé</a:t>
            </a:r>
            <a:endParaRPr lang="en-CA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70" y="3212976"/>
            <a:ext cx="1052410" cy="17513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851920" y="5013176"/>
            <a:ext cx="186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Retarder la partie</a:t>
            </a:r>
            <a:endParaRPr lang="en-CA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927" y="3669746"/>
            <a:ext cx="1221183" cy="1828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2545533" y="5589240"/>
            <a:ext cx="97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Retenue</a:t>
            </a:r>
            <a:endParaRPr lang="en-CA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95" y="3984714"/>
            <a:ext cx="1144643" cy="1316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7777703" y="5344746"/>
            <a:ext cx="12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Accrochage</a:t>
            </a:r>
            <a:endParaRPr lang="en-CA" b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791" y="4791107"/>
            <a:ext cx="706277" cy="11674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5724128" y="5949280"/>
            <a:ext cx="164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Faire trébucher</a:t>
            </a:r>
            <a:endParaRPr lang="en-CA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038" y="229667"/>
            <a:ext cx="1495179" cy="2033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79" y="620688"/>
            <a:ext cx="1925900" cy="2051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573016"/>
            <a:ext cx="1204391" cy="17536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84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4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7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7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7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7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9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2" y="2096294"/>
            <a:ext cx="6162675" cy="3810000"/>
          </a:xfrm>
        </p:spPr>
      </p:pic>
    </p:spTree>
    <p:extLst>
      <p:ext uri="{BB962C8B-B14F-4D97-AF65-F5344CB8AC3E}">
        <p14:creationId xmlns:p14="http://schemas.microsoft.com/office/powerpoint/2010/main" val="33753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587007" cy="5891300"/>
          </a:xfrm>
        </p:spPr>
      </p:pic>
    </p:spTree>
    <p:extLst>
      <p:ext uri="{BB962C8B-B14F-4D97-AF65-F5344CB8AC3E}">
        <p14:creationId xmlns:p14="http://schemas.microsoft.com/office/powerpoint/2010/main" val="376573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603" y="188640"/>
            <a:ext cx="6177353" cy="6120680"/>
          </a:xfrm>
        </p:spPr>
      </p:pic>
    </p:spTree>
    <p:extLst>
      <p:ext uri="{BB962C8B-B14F-4D97-AF65-F5344CB8AC3E}">
        <p14:creationId xmlns:p14="http://schemas.microsoft.com/office/powerpoint/2010/main" val="326386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03" y="116632"/>
            <a:ext cx="7660677" cy="6060331"/>
          </a:xfrm>
        </p:spPr>
      </p:pic>
    </p:spTree>
    <p:extLst>
      <p:ext uri="{BB962C8B-B14F-4D97-AF65-F5344CB8AC3E}">
        <p14:creationId xmlns:p14="http://schemas.microsoft.com/office/powerpoint/2010/main" val="212132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36712"/>
            <a:ext cx="7259251" cy="5340251"/>
          </a:xfrm>
        </p:spPr>
      </p:pic>
    </p:spTree>
    <p:extLst>
      <p:ext uri="{BB962C8B-B14F-4D97-AF65-F5344CB8AC3E}">
        <p14:creationId xmlns:p14="http://schemas.microsoft.com/office/powerpoint/2010/main" val="17481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5689769" cy="5924783"/>
          </a:xfrm>
        </p:spPr>
      </p:pic>
      <p:sp>
        <p:nvSpPr>
          <p:cNvPr id="2" name="Rectangle 1"/>
          <p:cNvSpPr/>
          <p:nvPr/>
        </p:nvSpPr>
        <p:spPr>
          <a:xfrm>
            <a:off x="1763688" y="2924944"/>
            <a:ext cx="2808312" cy="280831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/>
          <p:cNvSpPr/>
          <p:nvPr/>
        </p:nvSpPr>
        <p:spPr>
          <a:xfrm>
            <a:off x="2555776" y="1988840"/>
            <a:ext cx="1584176" cy="504056"/>
          </a:xfrm>
          <a:prstGeom prst="rect">
            <a:avLst/>
          </a:prstGeom>
          <a:solidFill>
            <a:srgbClr val="E74949"/>
          </a:solidFill>
          <a:ln>
            <a:solidFill>
              <a:srgbClr val="D6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Physique</a:t>
            </a:r>
            <a:endParaRPr lang="en-CA" b="1" dirty="0"/>
          </a:p>
        </p:txBody>
      </p:sp>
      <p:sp>
        <p:nvSpPr>
          <p:cNvPr id="4" name="Rectangle 3"/>
          <p:cNvSpPr/>
          <p:nvPr/>
        </p:nvSpPr>
        <p:spPr>
          <a:xfrm>
            <a:off x="5220072" y="3356992"/>
            <a:ext cx="864096" cy="504056"/>
          </a:xfrm>
          <a:prstGeom prst="rect">
            <a:avLst/>
          </a:prstGeom>
          <a:solidFill>
            <a:srgbClr val="6CC49A"/>
          </a:solidFill>
          <a:ln>
            <a:solidFill>
              <a:srgbClr val="6CC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Vie</a:t>
            </a:r>
            <a:endParaRPr lang="en-CA" b="1" dirty="0"/>
          </a:p>
        </p:txBody>
      </p:sp>
      <p:sp>
        <p:nvSpPr>
          <p:cNvPr id="5" name="Rectangle 4"/>
          <p:cNvSpPr/>
          <p:nvPr/>
        </p:nvSpPr>
        <p:spPr>
          <a:xfrm>
            <a:off x="2195736" y="3322847"/>
            <a:ext cx="2160240" cy="538201"/>
          </a:xfrm>
          <a:prstGeom prst="rect">
            <a:avLst/>
          </a:prstGeom>
          <a:solidFill>
            <a:srgbClr val="FF6C31"/>
          </a:solidFill>
          <a:ln>
            <a:solidFill>
              <a:srgbClr val="FF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Technique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2588185" y="3861048"/>
            <a:ext cx="1767791" cy="538201"/>
          </a:xfrm>
          <a:prstGeom prst="rect">
            <a:avLst/>
          </a:prstGeom>
          <a:solidFill>
            <a:srgbClr val="FF6C31"/>
          </a:solidFill>
          <a:ln>
            <a:solidFill>
              <a:srgbClr val="FF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Tactique</a:t>
            </a:r>
          </a:p>
        </p:txBody>
      </p:sp>
    </p:spTree>
    <p:extLst>
      <p:ext uri="{BB962C8B-B14F-4D97-AF65-F5344CB8AC3E}">
        <p14:creationId xmlns:p14="http://schemas.microsoft.com/office/powerpoint/2010/main" val="39006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2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62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7" y="188640"/>
            <a:ext cx="6049972" cy="5984354"/>
          </a:xfrm>
        </p:spPr>
      </p:pic>
      <p:sp>
        <p:nvSpPr>
          <p:cNvPr id="5" name="Rectangle 4"/>
          <p:cNvSpPr/>
          <p:nvPr/>
        </p:nvSpPr>
        <p:spPr>
          <a:xfrm>
            <a:off x="5220072" y="332656"/>
            <a:ext cx="2880320" cy="2880320"/>
          </a:xfrm>
          <a:prstGeom prst="rect">
            <a:avLst/>
          </a:prstGeom>
          <a:noFill/>
          <a:ln w="57150">
            <a:solidFill>
              <a:srgbClr val="021E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2915816" y="3573016"/>
            <a:ext cx="2160240" cy="538201"/>
          </a:xfrm>
          <a:prstGeom prst="rect">
            <a:avLst/>
          </a:prstGeom>
          <a:solidFill>
            <a:srgbClr val="FF6C31"/>
          </a:solidFill>
          <a:ln>
            <a:solidFill>
              <a:srgbClr val="FF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Technique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87161" y="3641488"/>
            <a:ext cx="864096" cy="504056"/>
          </a:xfrm>
          <a:prstGeom prst="rect">
            <a:avLst/>
          </a:prstGeom>
          <a:solidFill>
            <a:srgbClr val="6CC49A"/>
          </a:solidFill>
          <a:ln>
            <a:solidFill>
              <a:srgbClr val="6CC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Vie</a:t>
            </a:r>
            <a:endParaRPr lang="en-CA" b="1" dirty="0"/>
          </a:p>
        </p:txBody>
      </p:sp>
      <p:sp>
        <p:nvSpPr>
          <p:cNvPr id="7" name="Rectangle 6"/>
          <p:cNvSpPr/>
          <p:nvPr/>
        </p:nvSpPr>
        <p:spPr>
          <a:xfrm>
            <a:off x="3203848" y="2311121"/>
            <a:ext cx="1584176" cy="541815"/>
          </a:xfrm>
          <a:prstGeom prst="rect">
            <a:avLst/>
          </a:prstGeom>
          <a:solidFill>
            <a:srgbClr val="E74949"/>
          </a:solidFill>
          <a:ln>
            <a:solidFill>
              <a:srgbClr val="D6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Physique</a:t>
            </a:r>
            <a:endParaRPr lang="en-CA" b="1" dirty="0"/>
          </a:p>
        </p:txBody>
      </p:sp>
      <p:sp>
        <p:nvSpPr>
          <p:cNvPr id="8" name="Rectangle 7"/>
          <p:cNvSpPr/>
          <p:nvPr/>
        </p:nvSpPr>
        <p:spPr>
          <a:xfrm>
            <a:off x="3308265" y="4181478"/>
            <a:ext cx="1767791" cy="538201"/>
          </a:xfrm>
          <a:prstGeom prst="rect">
            <a:avLst/>
          </a:prstGeom>
          <a:solidFill>
            <a:srgbClr val="FF6C31"/>
          </a:solidFill>
          <a:ln>
            <a:solidFill>
              <a:srgbClr val="FF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Tactique</a:t>
            </a:r>
          </a:p>
        </p:txBody>
      </p:sp>
    </p:spTree>
    <p:extLst>
      <p:ext uri="{BB962C8B-B14F-4D97-AF65-F5344CB8AC3E}">
        <p14:creationId xmlns:p14="http://schemas.microsoft.com/office/powerpoint/2010/main" val="28692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56859"/>
            <a:ext cx="8035727" cy="5472608"/>
          </a:xfrm>
        </p:spPr>
      </p:pic>
      <p:sp>
        <p:nvSpPr>
          <p:cNvPr id="6" name="Rectangle 5"/>
          <p:cNvSpPr/>
          <p:nvPr/>
        </p:nvSpPr>
        <p:spPr>
          <a:xfrm>
            <a:off x="1835696" y="875161"/>
            <a:ext cx="2736304" cy="27363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2483768" y="2204865"/>
            <a:ext cx="1837296" cy="570064"/>
          </a:xfrm>
          <a:prstGeom prst="rect">
            <a:avLst/>
          </a:prstGeom>
          <a:solidFill>
            <a:srgbClr val="E74949"/>
          </a:solidFill>
          <a:ln>
            <a:solidFill>
              <a:srgbClr val="D6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Physique</a:t>
            </a:r>
            <a:endParaRPr lang="en-CA" b="1" dirty="0"/>
          </a:p>
        </p:txBody>
      </p:sp>
      <p:sp>
        <p:nvSpPr>
          <p:cNvPr id="8" name="Rectangle 7"/>
          <p:cNvSpPr/>
          <p:nvPr/>
        </p:nvSpPr>
        <p:spPr>
          <a:xfrm>
            <a:off x="2483768" y="3903904"/>
            <a:ext cx="1944216" cy="538201"/>
          </a:xfrm>
          <a:prstGeom prst="rect">
            <a:avLst/>
          </a:prstGeom>
          <a:solidFill>
            <a:srgbClr val="FF6C31"/>
          </a:solidFill>
          <a:ln>
            <a:solidFill>
              <a:srgbClr val="FF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Technique</a:t>
            </a:r>
          </a:p>
        </p:txBody>
      </p:sp>
      <p:sp>
        <p:nvSpPr>
          <p:cNvPr id="9" name="Rectangle 8"/>
          <p:cNvSpPr/>
          <p:nvPr/>
        </p:nvSpPr>
        <p:spPr>
          <a:xfrm>
            <a:off x="5076056" y="3944341"/>
            <a:ext cx="864096" cy="504056"/>
          </a:xfrm>
          <a:prstGeom prst="rect">
            <a:avLst/>
          </a:prstGeom>
          <a:solidFill>
            <a:srgbClr val="6CC49A"/>
          </a:solidFill>
          <a:ln>
            <a:solidFill>
              <a:srgbClr val="6CC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Vie</a:t>
            </a:r>
            <a:endParaRPr lang="en-CA" b="1" dirty="0"/>
          </a:p>
        </p:txBody>
      </p:sp>
      <p:sp>
        <p:nvSpPr>
          <p:cNvPr id="10" name="Rectangle 9"/>
          <p:cNvSpPr/>
          <p:nvPr/>
        </p:nvSpPr>
        <p:spPr>
          <a:xfrm>
            <a:off x="2828312" y="4599248"/>
            <a:ext cx="1599672" cy="485936"/>
          </a:xfrm>
          <a:prstGeom prst="rect">
            <a:avLst/>
          </a:prstGeom>
          <a:solidFill>
            <a:srgbClr val="FF6C31"/>
          </a:solidFill>
          <a:ln>
            <a:solidFill>
              <a:srgbClr val="FF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smtClean="0"/>
              <a:t>Tactique</a:t>
            </a:r>
          </a:p>
        </p:txBody>
      </p:sp>
    </p:spTree>
    <p:extLst>
      <p:ext uri="{BB962C8B-B14F-4D97-AF65-F5344CB8AC3E}">
        <p14:creationId xmlns:p14="http://schemas.microsoft.com/office/powerpoint/2010/main" val="23953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115708"/>
              </p:ext>
            </p:extLst>
          </p:nvPr>
        </p:nvGraphicFramePr>
        <p:xfrm>
          <a:off x="611562" y="1071720"/>
          <a:ext cx="8136903" cy="4733544"/>
        </p:xfrm>
        <a:graphic>
          <a:graphicData uri="http://schemas.openxmlformats.org/drawingml/2006/table">
            <a:tbl>
              <a:tblPr firstRow="1" firstCol="1" bandRow="1"/>
              <a:tblGrid>
                <a:gridCol w="2031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1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42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60780" algn="l"/>
                        </a:tabLst>
                      </a:pPr>
                      <a:r>
                        <a:rPr lang="fr-CA" sz="11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Durée du module</a:t>
                      </a:r>
                      <a:endParaRPr lang="en-CA" sz="11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60780" algn="l"/>
                        </a:tabLst>
                      </a:pPr>
                      <a:r>
                        <a:rPr lang="fr-CA" sz="11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Horaire</a:t>
                      </a:r>
                      <a:endParaRPr lang="en-CA" sz="11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60780" algn="l"/>
                        </a:tabLst>
                      </a:pPr>
                      <a:r>
                        <a:rPr lang="fr-CA" sz="11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Sujet</a:t>
                      </a:r>
                      <a:endParaRPr lang="en-CA" sz="11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h 00 à 8 h 30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u="sng" kern="11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2" action="ppaction://hlinkfile"/>
                        </a:rPr>
                        <a:t>Introduction</a:t>
                      </a: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h 30 à 9 h 20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u="sng" kern="11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3" action="ppaction://hlinkfile"/>
                        </a:rPr>
                        <a:t>Qu’est-ce que la ringuette?</a:t>
                      </a: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h 20 à 10 h 40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u="sng" kern="11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4" action="ppaction://hlinkfile"/>
                        </a:rPr>
                        <a:t>Habiletés de ringuette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h 40 à 10 h 55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Pause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h 55 à 12 h 25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u="sng" kern="11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5" action="ppaction://hlinkfile"/>
                        </a:rPr>
                        <a:t>Enseignement des habiletés de ringuette</a:t>
                      </a: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68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 h 25 à 13 h 15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u="sng" kern="11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6" action="ppaction://hlinkfile"/>
                        </a:rPr>
                        <a:t>Se servir de jeux pour enseigner les habiletés de ringuette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409575" algn="l"/>
                          <a:tab pos="767715" algn="ctr"/>
                        </a:tabLs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h 15 à 13 h 45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Lunch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409575" algn="l"/>
                          <a:tab pos="767715" algn="ctr"/>
                        </a:tabLs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h 45 à 14 h 00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Préparation de la séance sur glace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 h 00 à 15 h 00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Séance sur la glace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409575" algn="l"/>
                          <a:tab pos="767715" algn="ctr"/>
                        </a:tabLs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h 00 à 15 h 10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Retour à la salle de classe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 h 10 à 16 h 20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u="sng" kern="11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7" action="ppaction://hlinkfile"/>
                        </a:rPr>
                        <a:t>Articuler le tout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409575" algn="l"/>
                          <a:tab pos="767715" algn="ctr"/>
                        </a:tabLs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h 20 à 16 h 30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Pause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556886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 h 30 à 17 h 40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u="sng" kern="110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8" action="ppaction://hlinkfile"/>
                        </a:rPr>
                        <a:t>Rôles et responsabilités de l’entraîneur(e) de ringuette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8444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minutes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h 40 à 18 h 00 </a:t>
                      </a:r>
                      <a:endParaRPr lang="en-CA" sz="1100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CA" sz="1100" u="sng" kern="1100" dirty="0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hlinkClick r:id="rId9" action="ppaction://hlinkfile"/>
                        </a:rPr>
                        <a:t>Résumé du cours et évaluation</a:t>
                      </a:r>
                      <a:endParaRPr lang="en-CA" sz="1100" kern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132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64704"/>
            <a:ext cx="6925535" cy="5546626"/>
          </a:xfrm>
        </p:spPr>
      </p:pic>
      <p:sp>
        <p:nvSpPr>
          <p:cNvPr id="5" name="Rectangle 4"/>
          <p:cNvSpPr/>
          <p:nvPr/>
        </p:nvSpPr>
        <p:spPr>
          <a:xfrm>
            <a:off x="2195736" y="2564904"/>
            <a:ext cx="1837296" cy="570064"/>
          </a:xfrm>
          <a:prstGeom prst="rect">
            <a:avLst/>
          </a:prstGeom>
          <a:solidFill>
            <a:srgbClr val="E74949"/>
          </a:solidFill>
          <a:ln>
            <a:solidFill>
              <a:srgbClr val="D6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/>
              <a:t>Physique</a:t>
            </a:r>
            <a:endParaRPr lang="en-CA" b="1" dirty="0"/>
          </a:p>
        </p:txBody>
      </p:sp>
      <p:sp>
        <p:nvSpPr>
          <p:cNvPr id="6" name="Rectangle 5"/>
          <p:cNvSpPr/>
          <p:nvPr/>
        </p:nvSpPr>
        <p:spPr>
          <a:xfrm>
            <a:off x="2084869" y="3594308"/>
            <a:ext cx="1944216" cy="538201"/>
          </a:xfrm>
          <a:prstGeom prst="rect">
            <a:avLst/>
          </a:prstGeom>
          <a:solidFill>
            <a:srgbClr val="FF6C31"/>
          </a:solidFill>
          <a:ln>
            <a:solidFill>
              <a:srgbClr val="FF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Technique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29413" y="4289652"/>
            <a:ext cx="1599672" cy="485936"/>
          </a:xfrm>
          <a:prstGeom prst="rect">
            <a:avLst/>
          </a:prstGeom>
          <a:solidFill>
            <a:srgbClr val="FF6C31"/>
          </a:solidFill>
          <a:ln>
            <a:solidFill>
              <a:srgbClr val="FF6C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000" b="1" dirty="0" smtClean="0"/>
              <a:t>Tactique</a:t>
            </a:r>
          </a:p>
        </p:txBody>
      </p:sp>
      <p:sp>
        <p:nvSpPr>
          <p:cNvPr id="8" name="Rectangle 7"/>
          <p:cNvSpPr/>
          <p:nvPr/>
        </p:nvSpPr>
        <p:spPr>
          <a:xfrm>
            <a:off x="4720876" y="3778950"/>
            <a:ext cx="864096" cy="50405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Vie</a:t>
            </a:r>
            <a:endParaRPr lang="en-CA" b="1" dirty="0"/>
          </a:p>
        </p:txBody>
      </p:sp>
      <p:sp>
        <p:nvSpPr>
          <p:cNvPr id="9" name="Rectangle 8"/>
          <p:cNvSpPr/>
          <p:nvPr/>
        </p:nvSpPr>
        <p:spPr>
          <a:xfrm>
            <a:off x="4139952" y="3407436"/>
            <a:ext cx="2736304" cy="273630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1" presetClass="exit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6328411"/>
              </p:ext>
            </p:extLst>
          </p:nvPr>
        </p:nvGraphicFramePr>
        <p:xfrm>
          <a:off x="107490" y="980728"/>
          <a:ext cx="8856997" cy="5040560"/>
        </p:xfrm>
        <a:graphic>
          <a:graphicData uri="http://schemas.openxmlformats.org/drawingml/2006/table">
            <a:tbl>
              <a:tblPr/>
              <a:tblGrid>
                <a:gridCol w="6609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64388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</a:tblGrid>
              <a:tr h="150332">
                <a:tc>
                  <a:txBody>
                    <a:bodyPr/>
                    <a:lstStyle/>
                    <a:p>
                      <a:pPr algn="l" fontAlgn="b"/>
                      <a:r>
                        <a:rPr lang="en-CA" sz="7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48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septembre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48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octobre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248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novembre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248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décembre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248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janvier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248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février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500" b="0" i="0" u="none" strike="noStrike">
                          <a:solidFill>
                            <a:srgbClr val="808080"/>
                          </a:solidFill>
                          <a:effectLst/>
                          <a:latin typeface="Arial" panose="020B0604020202020204" pitchFamily="34" charset="0"/>
                        </a:rPr>
                        <a:t>(2016, 2020)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248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mars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248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1" i="0" u="none" strike="noStrike">
                          <a:effectLst/>
                          <a:latin typeface="Arial" panose="020B0604020202020204" pitchFamily="34" charset="0"/>
                        </a:rPr>
                        <a:t>avril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1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332">
                <a:tc>
                  <a:txBody>
                    <a:bodyPr/>
                    <a:lstStyle/>
                    <a:p>
                      <a:pPr algn="l" fontAlgn="b"/>
                      <a:r>
                        <a:rPr lang="en-CA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CA" sz="700" b="1" i="0" u="none" strike="noStrike" dirty="0"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131840" y="1124744"/>
            <a:ext cx="288032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4427984" y="2902057"/>
            <a:ext cx="288032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5004048" y="4077072"/>
            <a:ext cx="288032" cy="57606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239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759042" cy="57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556792"/>
            <a:ext cx="5931545" cy="3567223"/>
          </a:xfrm>
        </p:spPr>
      </p:pic>
    </p:spTree>
    <p:extLst>
      <p:ext uri="{BB962C8B-B14F-4D97-AF65-F5344CB8AC3E}">
        <p14:creationId xmlns:p14="http://schemas.microsoft.com/office/powerpoint/2010/main" val="5026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494144" cy="4991100"/>
          </a:xfrm>
        </p:spPr>
      </p:pic>
    </p:spTree>
    <p:extLst>
      <p:ext uri="{BB962C8B-B14F-4D97-AF65-F5344CB8AC3E}">
        <p14:creationId xmlns:p14="http://schemas.microsoft.com/office/powerpoint/2010/main" val="272019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08720"/>
            <a:ext cx="7686341" cy="5124227"/>
          </a:xfrm>
        </p:spPr>
      </p:pic>
    </p:spTree>
    <p:extLst>
      <p:ext uri="{BB962C8B-B14F-4D97-AF65-F5344CB8AC3E}">
        <p14:creationId xmlns:p14="http://schemas.microsoft.com/office/powerpoint/2010/main" val="133113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268760"/>
            <a:ext cx="6095361" cy="4351338"/>
          </a:xfrm>
        </p:spPr>
      </p:pic>
    </p:spTree>
    <p:extLst>
      <p:ext uri="{BB962C8B-B14F-4D97-AF65-F5344CB8AC3E}">
        <p14:creationId xmlns:p14="http://schemas.microsoft.com/office/powerpoint/2010/main" val="309489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08720"/>
            <a:ext cx="7254293" cy="4836195"/>
          </a:xfrm>
        </p:spPr>
      </p:pic>
    </p:spTree>
    <p:extLst>
      <p:ext uri="{BB962C8B-B14F-4D97-AF65-F5344CB8AC3E}">
        <p14:creationId xmlns:p14="http://schemas.microsoft.com/office/powerpoint/2010/main" val="84357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4331280" cy="6187544"/>
          </a:xfrm>
        </p:spPr>
      </p:pic>
    </p:spTree>
    <p:extLst>
      <p:ext uri="{BB962C8B-B14F-4D97-AF65-F5344CB8AC3E}">
        <p14:creationId xmlns:p14="http://schemas.microsoft.com/office/powerpoint/2010/main" val="58070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278" y="434067"/>
            <a:ext cx="4637042" cy="5742896"/>
          </a:xfrm>
        </p:spPr>
      </p:pic>
    </p:spTree>
    <p:extLst>
      <p:ext uri="{BB962C8B-B14F-4D97-AF65-F5344CB8AC3E}">
        <p14:creationId xmlns:p14="http://schemas.microsoft.com/office/powerpoint/2010/main" val="158901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564904"/>
            <a:ext cx="7429423" cy="133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8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657" y="904917"/>
            <a:ext cx="6048675" cy="45365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11656" y="923062"/>
            <a:ext cx="6048675" cy="4536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55" y="761447"/>
            <a:ext cx="7260177" cy="5445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954" y="752373"/>
            <a:ext cx="7260177" cy="544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8333"/>
          <a:stretch/>
        </p:blipFill>
        <p:spPr bwMode="auto">
          <a:xfrm>
            <a:off x="1043608" y="476672"/>
            <a:ext cx="7128792" cy="48183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11960" y="4797152"/>
            <a:ext cx="2448272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DIFFICULTÉ DU JEU</a:t>
            </a:r>
            <a:endParaRPr lang="en-CA" sz="2000" b="1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9872" y="4509120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Faible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3768" y="4221088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Faible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60273" y="4509120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Élevé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83768" y="2060848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Élevé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3608" y="2780928"/>
            <a:ext cx="12961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Habileté de la joueuse</a:t>
            </a:r>
            <a:endParaRPr lang="en-CA" b="1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5916" y="2060848"/>
            <a:ext cx="140415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Ennui</a:t>
            </a:r>
            <a:endParaRPr lang="en-CA" sz="16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59596" y="698922"/>
            <a:ext cx="48087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</a:rPr>
              <a:t>Sélection ou élaboration du jeu</a:t>
            </a:r>
            <a:endParaRPr lang="en-CA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3372" y="3717032"/>
            <a:ext cx="8285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Début du jeu</a:t>
            </a:r>
            <a:endParaRPr lang="en-CA" sz="1400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5938" y="1988840"/>
            <a:ext cx="8285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 smtClean="0">
                <a:solidFill>
                  <a:schemeClr val="tx1"/>
                </a:solidFill>
              </a:rPr>
              <a:t>Fin du jeu</a:t>
            </a:r>
            <a:endParaRPr lang="en-CA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80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60648"/>
            <a:ext cx="3754033" cy="59280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91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725142"/>
              </p:ext>
            </p:extLst>
          </p:nvPr>
        </p:nvGraphicFramePr>
        <p:xfrm>
          <a:off x="107505" y="1196752"/>
          <a:ext cx="8784974" cy="5040560"/>
        </p:xfrm>
        <a:graphic>
          <a:graphicData uri="http://schemas.openxmlformats.org/drawingml/2006/table">
            <a:tbl>
              <a:tblPr firstRow="1" firstCol="1" bandRow="1"/>
              <a:tblGrid>
                <a:gridCol w="103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0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1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7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7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26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900" b="1" kern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Nom du jeu</a:t>
                      </a:r>
                      <a:endParaRPr lang="en-CA" sz="1000" b="1" kern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9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Caractéristiques du jeu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9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Caractéristiques de l'explication et de la démonstration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051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Sécurité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Répond aux besoins des joueurs </a:t>
                      </a:r>
                      <a:endParaRPr lang="en-CA" sz="1000" b="1" kern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Convient au DLTA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Renforce l'estime de soi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Objectif expliqué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Organisation décrite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Règles expliquées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Équipement en place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 à 5 éléments clés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Démonstration claire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94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smtClean="0"/>
              <a:t>Séance sur glace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624" y="1825625"/>
            <a:ext cx="65527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 smtClean="0"/>
              <a:t>Apportez avec vous:</a:t>
            </a:r>
          </a:p>
          <a:p>
            <a:pPr marL="1254125"/>
            <a:r>
              <a:rPr lang="fr-FR" sz="2000" b="1" dirty="0" smtClean="0"/>
              <a:t>Stylo</a:t>
            </a:r>
          </a:p>
          <a:p>
            <a:pPr marL="1254125"/>
            <a:r>
              <a:rPr lang="fr-FR" sz="2000" b="1" dirty="0" smtClean="0"/>
              <a:t>Feuille d’auto-évaluation sur la glace (annexe du cahier de travail de l’entraîneur(e))</a:t>
            </a:r>
          </a:p>
          <a:p>
            <a:pPr marL="1254125"/>
            <a:r>
              <a:rPr lang="fr-FR" sz="2000" b="1" dirty="0" smtClean="0">
                <a:solidFill>
                  <a:srgbClr val="FF0000"/>
                </a:solidFill>
              </a:rPr>
              <a:t>Drill plan</a:t>
            </a:r>
          </a:p>
          <a:p>
            <a:pPr marL="1254125"/>
            <a:r>
              <a:rPr lang="fr-FR" sz="2000" b="1" dirty="0" smtClean="0"/>
              <a:t>Tout autre équipement dont il vous faut.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232395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16632"/>
            <a:ext cx="708742" cy="898147"/>
          </a:xfrm>
        </p:spPr>
      </p:pic>
      <p:graphicFrame>
        <p:nvGraphicFramePr>
          <p:cNvPr id="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9753461"/>
              </p:ext>
            </p:extLst>
          </p:nvPr>
        </p:nvGraphicFramePr>
        <p:xfrm>
          <a:off x="107505" y="1196752"/>
          <a:ext cx="8784974" cy="5040560"/>
        </p:xfrm>
        <a:graphic>
          <a:graphicData uri="http://schemas.openxmlformats.org/drawingml/2006/table">
            <a:tbl>
              <a:tblPr firstRow="1" firstCol="1" bandRow="1"/>
              <a:tblGrid>
                <a:gridCol w="1038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0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0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12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120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0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0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929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971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971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826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900" b="1" kern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Nom du jeu</a:t>
                      </a:r>
                      <a:endParaRPr lang="en-CA" sz="1000" b="1" kern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9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Caractéristiques du jeu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9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Caractéristiques de l'explication et de la démonstration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0519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Sécurité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Répond aux besoins des joueurs </a:t>
                      </a:r>
                      <a:endParaRPr lang="en-CA" sz="1000" b="1" kern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Convient au DLTA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Renforce l'estime de soi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Objectif expliqué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Organisation décrite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Règles expliquées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Équipement en place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 à 5 éléments clés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tabLst>
                          <a:tab pos="1160780" algn="l"/>
                        </a:tabLst>
                      </a:pPr>
                      <a:r>
                        <a:rPr lang="fr-FR" sz="800" b="1" kern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Démonstration claire</a:t>
                      </a:r>
                      <a:endParaRPr lang="en-CA" sz="10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67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kern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CA" sz="1000" kern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3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759042" cy="57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99792" y="1124744"/>
            <a:ext cx="5004778" cy="4998688"/>
            <a:chOff x="1901347" y="-315548"/>
            <a:chExt cx="5004778" cy="4998688"/>
          </a:xfrm>
        </p:grpSpPr>
        <p:sp>
          <p:nvSpPr>
            <p:cNvPr id="7" name="Freeform 6"/>
            <p:cNvSpPr/>
            <p:nvPr/>
          </p:nvSpPr>
          <p:spPr>
            <a:xfrm>
              <a:off x="5292187" y="650043"/>
              <a:ext cx="1006078" cy="1006078"/>
            </a:xfrm>
            <a:custGeom>
              <a:avLst/>
              <a:gdLst>
                <a:gd name="connsiteX0" fmla="*/ 0 w 1006078"/>
                <a:gd name="connsiteY0" fmla="*/ 0 h 1006078"/>
                <a:gd name="connsiteX1" fmla="*/ 1006078 w 1006078"/>
                <a:gd name="connsiteY1" fmla="*/ 0 h 1006078"/>
                <a:gd name="connsiteX2" fmla="*/ 1006078 w 1006078"/>
                <a:gd name="connsiteY2" fmla="*/ 1006078 h 1006078"/>
                <a:gd name="connsiteX3" fmla="*/ 0 w 1006078"/>
                <a:gd name="connsiteY3" fmla="*/ 1006078 h 1006078"/>
                <a:gd name="connsiteX4" fmla="*/ 0 w 1006078"/>
                <a:gd name="connsiteY4" fmla="*/ 0 h 10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078" h="1006078">
                  <a:moveTo>
                    <a:pt x="0" y="0"/>
                  </a:moveTo>
                  <a:lnTo>
                    <a:pt x="1006078" y="0"/>
                  </a:lnTo>
                  <a:lnTo>
                    <a:pt x="1006078" y="1006078"/>
                  </a:lnTo>
                  <a:lnTo>
                    <a:pt x="0" y="1006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3200" kern="1200"/>
            </a:p>
          </p:txBody>
        </p:sp>
        <p:sp>
          <p:nvSpPr>
            <p:cNvPr id="8" name="Circular Arrow 7"/>
            <p:cNvSpPr/>
            <p:nvPr/>
          </p:nvSpPr>
          <p:spPr>
            <a:xfrm rot="19859089">
              <a:off x="1901347" y="-258734"/>
              <a:ext cx="3771658" cy="3771658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3248392"/>
                <a:gd name="adj5" fmla="val 6068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5900047" y="2520844"/>
              <a:ext cx="1006078" cy="1006078"/>
            </a:xfrm>
            <a:custGeom>
              <a:avLst/>
              <a:gdLst>
                <a:gd name="connsiteX0" fmla="*/ 0 w 1006078"/>
                <a:gd name="connsiteY0" fmla="*/ 0 h 1006078"/>
                <a:gd name="connsiteX1" fmla="*/ 1006078 w 1006078"/>
                <a:gd name="connsiteY1" fmla="*/ 0 h 1006078"/>
                <a:gd name="connsiteX2" fmla="*/ 1006078 w 1006078"/>
                <a:gd name="connsiteY2" fmla="*/ 1006078 h 1006078"/>
                <a:gd name="connsiteX3" fmla="*/ 0 w 1006078"/>
                <a:gd name="connsiteY3" fmla="*/ 1006078 h 1006078"/>
                <a:gd name="connsiteX4" fmla="*/ 0 w 1006078"/>
                <a:gd name="connsiteY4" fmla="*/ 0 h 10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078" h="1006078">
                  <a:moveTo>
                    <a:pt x="0" y="0"/>
                  </a:moveTo>
                  <a:lnTo>
                    <a:pt x="1006078" y="0"/>
                  </a:lnTo>
                  <a:lnTo>
                    <a:pt x="1006078" y="1006078"/>
                  </a:lnTo>
                  <a:lnTo>
                    <a:pt x="0" y="1006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3200" kern="1200"/>
            </a:p>
          </p:txBody>
        </p:sp>
        <p:sp>
          <p:nvSpPr>
            <p:cNvPr id="10" name="Circular Arrow 9"/>
            <p:cNvSpPr/>
            <p:nvPr/>
          </p:nvSpPr>
          <p:spPr>
            <a:xfrm>
              <a:off x="1942320" y="-128214"/>
              <a:ext cx="3771658" cy="3632912"/>
            </a:xfrm>
            <a:prstGeom prst="circularArrow">
              <a:avLst>
                <a:gd name="adj1" fmla="val 5202"/>
                <a:gd name="adj2" fmla="val 722060"/>
                <a:gd name="adj3" fmla="val 4014266"/>
                <a:gd name="adj4" fmla="val 20241932"/>
                <a:gd name="adj5" fmla="val 6068"/>
              </a:avLst>
            </a:prstGeom>
            <a:solidFill>
              <a:srgbClr val="D65A5A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4308648" y="3677062"/>
              <a:ext cx="1006078" cy="1006078"/>
            </a:xfrm>
            <a:custGeom>
              <a:avLst/>
              <a:gdLst>
                <a:gd name="connsiteX0" fmla="*/ 0 w 1006078"/>
                <a:gd name="connsiteY0" fmla="*/ 0 h 1006078"/>
                <a:gd name="connsiteX1" fmla="*/ 1006078 w 1006078"/>
                <a:gd name="connsiteY1" fmla="*/ 0 h 1006078"/>
                <a:gd name="connsiteX2" fmla="*/ 1006078 w 1006078"/>
                <a:gd name="connsiteY2" fmla="*/ 1006078 h 1006078"/>
                <a:gd name="connsiteX3" fmla="*/ 0 w 1006078"/>
                <a:gd name="connsiteY3" fmla="*/ 1006078 h 1006078"/>
                <a:gd name="connsiteX4" fmla="*/ 0 w 1006078"/>
                <a:gd name="connsiteY4" fmla="*/ 0 h 10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078" h="1006078">
                  <a:moveTo>
                    <a:pt x="0" y="0"/>
                  </a:moveTo>
                  <a:lnTo>
                    <a:pt x="1006078" y="0"/>
                  </a:lnTo>
                  <a:lnTo>
                    <a:pt x="1006078" y="1006078"/>
                  </a:lnTo>
                  <a:lnTo>
                    <a:pt x="0" y="1006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3200" kern="1200"/>
            </a:p>
          </p:txBody>
        </p:sp>
        <p:sp>
          <p:nvSpPr>
            <p:cNvPr id="12" name="Circular Arrow 11"/>
            <p:cNvSpPr/>
            <p:nvPr/>
          </p:nvSpPr>
          <p:spPr>
            <a:xfrm rot="2054820">
              <a:off x="1964142" y="-315548"/>
              <a:ext cx="3771658" cy="3771658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3967126"/>
                <a:gd name="adj5" fmla="val 6068"/>
              </a:avLst>
            </a:prstGeom>
            <a:solidFill>
              <a:srgbClr val="00B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717250" y="2520844"/>
              <a:ext cx="1006078" cy="1006078"/>
            </a:xfrm>
            <a:custGeom>
              <a:avLst/>
              <a:gdLst>
                <a:gd name="connsiteX0" fmla="*/ 0 w 1006078"/>
                <a:gd name="connsiteY0" fmla="*/ 0 h 1006078"/>
                <a:gd name="connsiteX1" fmla="*/ 1006078 w 1006078"/>
                <a:gd name="connsiteY1" fmla="*/ 0 h 1006078"/>
                <a:gd name="connsiteX2" fmla="*/ 1006078 w 1006078"/>
                <a:gd name="connsiteY2" fmla="*/ 1006078 h 1006078"/>
                <a:gd name="connsiteX3" fmla="*/ 0 w 1006078"/>
                <a:gd name="connsiteY3" fmla="*/ 1006078 h 1006078"/>
                <a:gd name="connsiteX4" fmla="*/ 0 w 1006078"/>
                <a:gd name="connsiteY4" fmla="*/ 0 h 10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078" h="1006078">
                  <a:moveTo>
                    <a:pt x="0" y="0"/>
                  </a:moveTo>
                  <a:lnTo>
                    <a:pt x="1006078" y="0"/>
                  </a:lnTo>
                  <a:lnTo>
                    <a:pt x="1006078" y="1006078"/>
                  </a:lnTo>
                  <a:lnTo>
                    <a:pt x="0" y="1006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32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325110" y="650043"/>
              <a:ext cx="1006078" cy="1006078"/>
            </a:xfrm>
            <a:custGeom>
              <a:avLst/>
              <a:gdLst>
                <a:gd name="connsiteX0" fmla="*/ 0 w 1006078"/>
                <a:gd name="connsiteY0" fmla="*/ 0 h 1006078"/>
                <a:gd name="connsiteX1" fmla="*/ 1006078 w 1006078"/>
                <a:gd name="connsiteY1" fmla="*/ 0 h 1006078"/>
                <a:gd name="connsiteX2" fmla="*/ 1006078 w 1006078"/>
                <a:gd name="connsiteY2" fmla="*/ 1006078 h 1006078"/>
                <a:gd name="connsiteX3" fmla="*/ 0 w 1006078"/>
                <a:gd name="connsiteY3" fmla="*/ 1006078 h 1006078"/>
                <a:gd name="connsiteX4" fmla="*/ 0 w 1006078"/>
                <a:gd name="connsiteY4" fmla="*/ 0 h 100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6078" h="1006078">
                  <a:moveTo>
                    <a:pt x="0" y="0"/>
                  </a:moveTo>
                  <a:lnTo>
                    <a:pt x="1006078" y="0"/>
                  </a:lnTo>
                  <a:lnTo>
                    <a:pt x="1006078" y="1006078"/>
                  </a:lnTo>
                  <a:lnTo>
                    <a:pt x="0" y="100607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CA" sz="3200" kern="120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272574" y="1848040"/>
            <a:ext cx="2708039" cy="901076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fr-FR" sz="3600" b="1" dirty="0" smtClean="0">
                <a:solidFill>
                  <a:schemeClr val="accent1">
                    <a:lumMod val="75000"/>
                  </a:schemeClr>
                </a:solidFill>
              </a:rPr>
              <a:t>Planifier</a:t>
            </a:r>
            <a:endParaRPr lang="en-CA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18277325">
            <a:off x="4320464" y="2709350"/>
            <a:ext cx="2009756" cy="1493362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/>
            </a:prstTxWarp>
            <a:spAutoFit/>
          </a:bodyPr>
          <a:lstStyle/>
          <a:p>
            <a:r>
              <a:rPr lang="fr-FR" sz="5400" b="1" dirty="0" smtClean="0">
                <a:solidFill>
                  <a:srgbClr val="C00000"/>
                </a:solidFill>
              </a:rPr>
              <a:t>Préparer</a:t>
            </a:r>
            <a:endParaRPr lang="en-CA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3582221">
            <a:off x="3140591" y="2700860"/>
            <a:ext cx="1873250" cy="1552773"/>
          </a:xfrm>
          <a:prstGeom prst="rect">
            <a:avLst/>
          </a:prstGeom>
          <a:noFill/>
        </p:spPr>
        <p:txBody>
          <a:bodyPr wrap="none" rtlCol="0">
            <a:prstTxWarp prst="textArchDownPour">
              <a:avLst/>
            </a:prstTxWarp>
            <a:spAutoFit/>
          </a:bodyPr>
          <a:lstStyle/>
          <a:p>
            <a:r>
              <a:rPr lang="fr-FR" sz="2800" b="1" dirty="0" smtClean="0">
                <a:solidFill>
                  <a:srgbClr val="00B050"/>
                </a:solidFill>
              </a:rPr>
              <a:t>Entraîner</a:t>
            </a:r>
            <a:endParaRPr lang="en-CA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3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3789088"/>
              </p:ext>
            </p:extLst>
          </p:nvPr>
        </p:nvGraphicFramePr>
        <p:xfrm>
          <a:off x="1115616" y="764704"/>
          <a:ext cx="7148264" cy="5285353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89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3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65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200" b="1" kern="11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Composante de la séance</a:t>
                      </a:r>
                      <a:endParaRPr lang="en-CA" sz="12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200" b="1" kern="1100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Objectifs</a:t>
                      </a:r>
                      <a:endParaRPr lang="en-CA" sz="12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200" b="1" kern="11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Exemples d'activités</a:t>
                      </a:r>
                      <a:endParaRPr lang="en-CA" sz="12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6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65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427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35696" y="1268760"/>
            <a:ext cx="58155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200" dirty="0"/>
              <a:t>L</a:t>
            </a:r>
            <a:r>
              <a:rPr lang="fr-FR" sz="3200" dirty="0" smtClean="0"/>
              <a:t>e simple fait d’écrire un but et faire un plan écrit pour son accomplissement vous </a:t>
            </a:r>
            <a:r>
              <a:rPr lang="fr-FR" sz="3200" dirty="0" err="1" smtClean="0"/>
              <a:t>projète</a:t>
            </a:r>
            <a:r>
              <a:rPr lang="fr-FR" sz="3200" dirty="0" smtClean="0"/>
              <a:t> dans le haut de 3 pour cent de la population.</a:t>
            </a:r>
          </a:p>
          <a:p>
            <a:pPr marL="0" indent="0">
              <a:buNone/>
            </a:pPr>
            <a:r>
              <a:rPr lang="fr-FR" sz="3200" dirty="0" smtClean="0"/>
              <a:t> 	- Brian Tracy</a:t>
            </a:r>
            <a:endParaRPr lang="en-CA" sz="3200" dirty="0"/>
          </a:p>
        </p:txBody>
      </p:sp>
    </p:spTree>
    <p:extLst>
      <p:ext uri="{BB962C8B-B14F-4D97-AF65-F5344CB8AC3E}">
        <p14:creationId xmlns:p14="http://schemas.microsoft.com/office/powerpoint/2010/main" val="27265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92696" y="1429741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000" b="1" dirty="0" err="1" smtClean="0"/>
              <a:t>Compétences</a:t>
            </a:r>
            <a:r>
              <a:rPr lang="en-CA" sz="4000" b="1" dirty="0" smtClean="0"/>
              <a:t> de base du PNCE</a:t>
            </a:r>
            <a:r>
              <a:rPr lang="en-CA" b="1" dirty="0" smtClean="0"/>
              <a:t/>
            </a:r>
            <a:br>
              <a:rPr lang="en-CA" b="1" dirty="0" smtClean="0"/>
            </a:br>
            <a:endParaRPr lang="en-CA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953544" y="2522761"/>
            <a:ext cx="4858816" cy="61820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fr-FR" b="1" dirty="0"/>
              <a:t>la résolution de problèmes </a:t>
            </a:r>
            <a:endParaRPr lang="en-CA" b="1" dirty="0"/>
          </a:p>
          <a:p>
            <a:pPr marL="0" indent="0">
              <a:buNone/>
            </a:pPr>
            <a:endParaRPr lang="en-CA" b="1" dirty="0" smtClean="0"/>
          </a:p>
          <a:p>
            <a:endParaRPr lang="en-CA" dirty="0"/>
          </a:p>
        </p:txBody>
      </p:sp>
      <p:sp>
        <p:nvSpPr>
          <p:cNvPr id="2" name="TextBox 1"/>
          <p:cNvSpPr txBox="1"/>
          <p:nvPr/>
        </p:nvSpPr>
        <p:spPr>
          <a:xfrm>
            <a:off x="2950979" y="3098642"/>
            <a:ext cx="2368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800" b="1" dirty="0"/>
              <a:t>la valorisation </a:t>
            </a:r>
            <a:endParaRPr lang="en-CA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950979" y="3706514"/>
            <a:ext cx="2912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800" b="1" dirty="0"/>
              <a:t>la pensée critique </a:t>
            </a:r>
            <a:endParaRPr lang="en-CA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50979" y="4272060"/>
            <a:ext cx="2177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800" b="1" dirty="0"/>
              <a:t>le leadership </a:t>
            </a:r>
            <a:endParaRPr lang="en-CA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50979" y="4837606"/>
            <a:ext cx="1982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2800" b="1" dirty="0"/>
              <a:t>l'interaction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152342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5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40768"/>
            <a:ext cx="4003129" cy="4093425"/>
          </a:xfrm>
        </p:spPr>
      </p:pic>
    </p:spTree>
    <p:extLst>
      <p:ext uri="{BB962C8B-B14F-4D97-AF65-F5344CB8AC3E}">
        <p14:creationId xmlns:p14="http://schemas.microsoft.com/office/powerpoint/2010/main" val="21722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7886700" cy="4342208"/>
          </a:xfrm>
        </p:spPr>
      </p:pic>
      <p:sp>
        <p:nvSpPr>
          <p:cNvPr id="5" name="Rectangle 4"/>
          <p:cNvSpPr/>
          <p:nvPr/>
        </p:nvSpPr>
        <p:spPr>
          <a:xfrm>
            <a:off x="7812360" y="5085184"/>
            <a:ext cx="288032" cy="288032"/>
          </a:xfrm>
          <a:prstGeom prst="rect">
            <a:avLst/>
          </a:prstGeom>
          <a:solidFill>
            <a:srgbClr val="021EAA"/>
          </a:solidFill>
          <a:ln>
            <a:solidFill>
              <a:srgbClr val="021C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/>
          <p:cNvSpPr txBox="1"/>
          <p:nvPr/>
        </p:nvSpPr>
        <p:spPr>
          <a:xfrm>
            <a:off x="3635896" y="1434262"/>
            <a:ext cx="2160240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chauffeur</a:t>
            </a:r>
            <a:endParaRPr lang="en-CA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076056" y="2010326"/>
            <a:ext cx="2160240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liaison</a:t>
            </a:r>
            <a:endParaRPr lang="en-CA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36096" y="2532538"/>
            <a:ext cx="2160240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gendarme</a:t>
            </a:r>
            <a:endParaRPr lang="en-CA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123728" y="1988840"/>
            <a:ext cx="1944216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conseiller</a:t>
            </a:r>
            <a:endParaRPr lang="en-CA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2512936"/>
            <a:ext cx="1800200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gérant</a:t>
            </a:r>
            <a:endParaRPr lang="en-CA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475656" y="3068960"/>
            <a:ext cx="1800200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guide</a:t>
            </a:r>
            <a:endParaRPr lang="en-CA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223628" y="3582899"/>
            <a:ext cx="1800200" cy="307777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Préparateur physique</a:t>
            </a:r>
            <a:endParaRPr lang="en-CA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7584" y="4167674"/>
            <a:ext cx="1944216" cy="369332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</a:t>
            </a:r>
            <a:r>
              <a:rPr lang="fr-FR" b="1" dirty="0" smtClean="0"/>
              <a:t>nseignant</a:t>
            </a:r>
            <a:endParaRPr lang="en-CA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44139" y="3054589"/>
            <a:ext cx="2008806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ami</a:t>
            </a:r>
            <a:endParaRPr lang="en-CA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22999" y="3547458"/>
            <a:ext cx="2008806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Collecteur de fonds</a:t>
            </a:r>
            <a:endParaRPr lang="en-CA" sz="1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339752" y="4869160"/>
            <a:ext cx="4680520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Entraîneur(e)</a:t>
            </a:r>
            <a:endParaRPr lang="en-CA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228184" y="4149080"/>
            <a:ext cx="2088232" cy="338554"/>
          </a:xfrm>
          <a:prstGeom prst="rect">
            <a:avLst/>
          </a:prstGeom>
          <a:solidFill>
            <a:srgbClr val="C7E455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/>
              <a:t>leader</a:t>
            </a:r>
            <a:endParaRPr lang="en-CA" sz="1600" b="1" dirty="0"/>
          </a:p>
        </p:txBody>
      </p:sp>
    </p:spTree>
    <p:extLst>
      <p:ext uri="{BB962C8B-B14F-4D97-AF65-F5344CB8AC3E}">
        <p14:creationId xmlns:p14="http://schemas.microsoft.com/office/powerpoint/2010/main" val="248892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4" b="30621"/>
          <a:stretch/>
        </p:blipFill>
        <p:spPr>
          <a:xfrm>
            <a:off x="677054" y="1196752"/>
            <a:ext cx="4046571" cy="47525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9" r="671"/>
          <a:stretch/>
        </p:blipFill>
        <p:spPr>
          <a:xfrm>
            <a:off x="4639311" y="1340768"/>
            <a:ext cx="4000633" cy="295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" b="84650"/>
          <a:stretch/>
        </p:blipFill>
        <p:spPr>
          <a:xfrm>
            <a:off x="2987824" y="134305"/>
            <a:ext cx="3142812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70294"/>
              </p:ext>
            </p:extLst>
          </p:nvPr>
        </p:nvGraphicFramePr>
        <p:xfrm>
          <a:off x="1619672" y="1052736"/>
          <a:ext cx="5904656" cy="491288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67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8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2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6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43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100" b="1" kern="1100" dirty="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Entraîneur(e) en chef </a:t>
                      </a:r>
                      <a:endParaRPr lang="en-CA" sz="1100" b="1" kern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100" b="1" kern="1100" spc="-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Entraîneur(e) adjoint</a:t>
                      </a:r>
                      <a:r>
                        <a:rPr lang="fr-FR" sz="1100" b="1" kern="110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(e)s</a:t>
                      </a:r>
                      <a:endParaRPr lang="en-CA" sz="11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100" b="1" kern="1100" spc="-20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Gérant(e)</a:t>
                      </a:r>
                      <a:endParaRPr lang="en-CA" sz="11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fr-FR" sz="1100" b="1" kern="1100" spc="5"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Autres</a:t>
                      </a:r>
                      <a:endParaRPr lang="en-CA" sz="1100" b="1" kern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8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9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9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tabLst>
                          <a:tab pos="228600" algn="l"/>
                        </a:tabLs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CA" sz="9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80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28699"/>
            <a:ext cx="3719249" cy="720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20" y="1788641"/>
            <a:ext cx="1583321" cy="2160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0" y="1916831"/>
            <a:ext cx="2711516" cy="4064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34165" y="908720"/>
            <a:ext cx="2924198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Left"/>
              <a:lightRig rig="threePt" dir="t"/>
            </a:scene3d>
          </a:bodyPr>
          <a:lstStyle/>
          <a:p>
            <a:r>
              <a:rPr lang="fr-FR" sz="4800" dirty="0" smtClean="0">
                <a:solidFill>
                  <a:srgbClr val="0070C0"/>
                </a:solidFill>
                <a:latin typeface="Articulate Extrabold" panose="02000503050000020004" pitchFamily="2" charset="0"/>
              </a:rPr>
              <a:t>GESTION</a:t>
            </a:r>
            <a:endParaRPr lang="en-CA" sz="4800" dirty="0">
              <a:solidFill>
                <a:srgbClr val="0070C0"/>
              </a:solidFill>
              <a:latin typeface="Articulate Extrabold" panose="02000503050000020004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305" y="2967871"/>
            <a:ext cx="3048000" cy="3048000"/>
          </a:xfrm>
        </p:spPr>
      </p:pic>
    </p:spTree>
    <p:extLst>
      <p:ext uri="{BB962C8B-B14F-4D97-AF65-F5344CB8AC3E}">
        <p14:creationId xmlns:p14="http://schemas.microsoft.com/office/powerpoint/2010/main" val="226727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597680" cy="4836195"/>
          </a:xfrm>
        </p:spPr>
      </p:pic>
    </p:spTree>
    <p:extLst>
      <p:ext uri="{BB962C8B-B14F-4D97-AF65-F5344CB8AC3E}">
        <p14:creationId xmlns:p14="http://schemas.microsoft.com/office/powerpoint/2010/main" val="248895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272213" cy="3649985"/>
          </a:xfrm>
        </p:spPr>
      </p:pic>
    </p:spTree>
    <p:extLst>
      <p:ext uri="{BB962C8B-B14F-4D97-AF65-F5344CB8AC3E}">
        <p14:creationId xmlns:p14="http://schemas.microsoft.com/office/powerpoint/2010/main" val="236829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16632"/>
            <a:ext cx="4584080" cy="6112108"/>
          </a:xfrm>
        </p:spPr>
      </p:pic>
    </p:spTree>
    <p:extLst>
      <p:ext uri="{BB962C8B-B14F-4D97-AF65-F5344CB8AC3E}">
        <p14:creationId xmlns:p14="http://schemas.microsoft.com/office/powerpoint/2010/main" val="61390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iEtlkOYWVw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19672" y="1484784"/>
            <a:ext cx="6126807" cy="3446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7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24744"/>
            <a:ext cx="6957082" cy="449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54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t="10205" r="3488" b="10203"/>
          <a:stretch/>
        </p:blipFill>
        <p:spPr>
          <a:xfrm>
            <a:off x="1691680" y="260648"/>
            <a:ext cx="6408712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759042" cy="57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4106763" cy="4042191"/>
          </a:xfrm>
        </p:spPr>
      </p:pic>
    </p:spTree>
    <p:extLst>
      <p:ext uri="{BB962C8B-B14F-4D97-AF65-F5344CB8AC3E}">
        <p14:creationId xmlns:p14="http://schemas.microsoft.com/office/powerpoint/2010/main" val="343782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21110"/>
            <a:ext cx="6976231" cy="3952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724128" y="2473732"/>
            <a:ext cx="2160240" cy="6617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prstTxWarp prst="textCascadeUp">
              <a:avLst/>
            </a:prstTxWarp>
            <a:spAutoFit/>
          </a:bodyPr>
          <a:lstStyle/>
          <a:p>
            <a:r>
              <a:rPr lang="fr-FR" sz="2800" dirty="0" smtClean="0">
                <a:latin typeface="Articulate" panose="02000503040000020004" pitchFamily="2" charset="0"/>
              </a:rPr>
              <a:t>Rétroaction</a:t>
            </a:r>
          </a:p>
          <a:p>
            <a:endParaRPr lang="en-CA" sz="800" dirty="0">
              <a:latin typeface="Articulate" panose="02000503040000020004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20272" y="3957241"/>
            <a:ext cx="936104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Articulate" panose="02000503040000020004" pitchFamily="2" charset="0"/>
              </a:rPr>
              <a:t>Maj</a:t>
            </a:r>
            <a:endParaRPr lang="en-CA" dirty="0">
              <a:latin typeface="Articulate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9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64704"/>
            <a:ext cx="8567731" cy="5400600"/>
          </a:xfrm>
        </p:spPr>
      </p:pic>
    </p:spTree>
    <p:extLst>
      <p:ext uri="{BB962C8B-B14F-4D97-AF65-F5344CB8AC3E}">
        <p14:creationId xmlns:p14="http://schemas.microsoft.com/office/powerpoint/2010/main" val="168492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Arrow 4"/>
          <p:cNvSpPr/>
          <p:nvPr/>
        </p:nvSpPr>
        <p:spPr>
          <a:xfrm rot="10800000">
            <a:off x="8028384" y="4293096"/>
            <a:ext cx="1008112" cy="7200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3" t="10204" r="10465" b="22400"/>
          <a:stretch/>
        </p:blipFill>
        <p:spPr>
          <a:xfrm>
            <a:off x="1691681" y="548680"/>
            <a:ext cx="6336703" cy="54726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9712" y="4437112"/>
            <a:ext cx="5904656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870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0648"/>
            <a:ext cx="4759042" cy="578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3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76672"/>
            <a:ext cx="5553596" cy="4836549"/>
          </a:xfrm>
        </p:spPr>
      </p:pic>
    </p:spTree>
    <p:extLst>
      <p:ext uri="{BB962C8B-B14F-4D97-AF65-F5344CB8AC3E}">
        <p14:creationId xmlns:p14="http://schemas.microsoft.com/office/powerpoint/2010/main" val="206111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336" y="1237525"/>
            <a:ext cx="1584176" cy="576064"/>
          </a:xfrm>
        </p:spPr>
        <p:txBody>
          <a:bodyPr>
            <a:normAutofit fontScale="55000" lnSpcReduction="20000"/>
          </a:bodyPr>
          <a:lstStyle/>
          <a:p>
            <a:r>
              <a:rPr lang="en-US" altLang="en-US" sz="4400" b="1" dirty="0" smtClean="0">
                <a:latin typeface="Calibri" panose="020F0502020204030204" pitchFamily="34" charset="0"/>
              </a:rPr>
              <a:t>Nom</a:t>
            </a:r>
            <a:r>
              <a:rPr lang="en-US" altLang="en-US" sz="4400" b="1" dirty="0">
                <a:latin typeface="Calibri" panose="020F0502020204030204" pitchFamily="34" charset="0"/>
              </a:rPr>
              <a:t/>
            </a:r>
            <a:br>
              <a:rPr lang="en-US" altLang="en-US" sz="4400" b="1" dirty="0">
                <a:latin typeface="Calibri" panose="020F0502020204030204" pitchFamily="34" charset="0"/>
              </a:rPr>
            </a:br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40419"/>
            <a:ext cx="1581150" cy="14668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1652171"/>
            <a:ext cx="6499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400" b="1" dirty="0"/>
              <a:t>le niveau auquel il ou elle entraîne / a été entraîné(e</a:t>
            </a:r>
            <a:r>
              <a:rPr lang="fr-CA" sz="2400" b="1" dirty="0" smtClean="0"/>
              <a:t>)</a:t>
            </a:r>
            <a:endParaRPr lang="en-CA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2515838"/>
            <a:ext cx="4252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b="1" dirty="0"/>
              <a:t>l'endroit où il ou elle entraîne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5336" y="3084124"/>
            <a:ext cx="6483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CA" sz="2400" b="1" dirty="0"/>
              <a:t>depuis combien de temps il ou elle est entraîneur(e</a:t>
            </a:r>
            <a:r>
              <a:rPr lang="fr-CA" sz="2400" b="1" dirty="0" smtClean="0"/>
              <a:t>)</a:t>
            </a:r>
            <a:endParaRPr lang="en-CA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55336" y="3933056"/>
            <a:ext cx="5485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b="1" dirty="0"/>
              <a:t>les autres sports qu'il ou elle a entraîné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9752" y="4376137"/>
            <a:ext cx="6192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b="1" dirty="0"/>
              <a:t>quelque chose d'intéressant ou d'unique à propos de lui ou d'elle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39752" y="5207134"/>
            <a:ext cx="5913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2400" b="1" dirty="0"/>
              <a:t>une question dont il ou elle espère avoir la réponse pendant l’atelier</a:t>
            </a:r>
            <a:r>
              <a:rPr lang="en-US" altLang="en-US" sz="2400" b="1" dirty="0" smtClean="0">
                <a:latin typeface="Calibri" panose="020F0502020204030204" pitchFamily="34" charset="0"/>
              </a:rPr>
              <a:t>.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7055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  <p:bldP spid="6" grpId="0"/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32" y="412214"/>
            <a:ext cx="5469175" cy="5345077"/>
          </a:xfrm>
        </p:spPr>
      </p:pic>
    </p:spTree>
    <p:extLst>
      <p:ext uri="{BB962C8B-B14F-4D97-AF65-F5344CB8AC3E}">
        <p14:creationId xmlns:p14="http://schemas.microsoft.com/office/powerpoint/2010/main" val="30251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_is_ringette_F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495425"/>
            <a:ext cx="68580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5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" y="-16752"/>
            <a:ext cx="7056785" cy="6361188"/>
          </a:xfrm>
        </p:spPr>
      </p:pic>
    </p:spTree>
    <p:extLst>
      <p:ext uri="{BB962C8B-B14F-4D97-AF65-F5344CB8AC3E}">
        <p14:creationId xmlns:p14="http://schemas.microsoft.com/office/powerpoint/2010/main" val="77782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4441</TotalTime>
  <Words>801</Words>
  <Application>Microsoft Office PowerPoint</Application>
  <PresentationFormat>On-screen Show (4:3)</PresentationFormat>
  <Paragraphs>746</Paragraphs>
  <Slides>56</Slides>
  <Notes>41</Notes>
  <HiddenSlides>4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6" baseType="lpstr">
      <vt:lpstr>Arial</vt:lpstr>
      <vt:lpstr>Articulate</vt:lpstr>
      <vt:lpstr>Articulate Extrabold</vt:lpstr>
      <vt:lpstr>Calibri</vt:lpstr>
      <vt:lpstr>Calibri Light</vt:lpstr>
      <vt:lpstr>Copperplate Gothic Bold</vt:lpstr>
      <vt:lpstr>Gill Sans MT</vt:lpstr>
      <vt:lpstr>Times New Roman</vt:lpstr>
      <vt:lpstr>Office Theme</vt:lpstr>
      <vt:lpstr>Custom Design</vt:lpstr>
      <vt:lpstr>SPORT COMMUNAUTAIRE - INITIATION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Séance sur glace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Ringette Canada</dc:creator>
  <cp:lastModifiedBy>kelsey@ringette.ca</cp:lastModifiedBy>
  <cp:revision>238</cp:revision>
  <dcterms:created xsi:type="dcterms:W3CDTF">2014-03-12T17:34:32Z</dcterms:created>
  <dcterms:modified xsi:type="dcterms:W3CDTF">2019-10-15T18:24:08Z</dcterms:modified>
</cp:coreProperties>
</file>